
<file path=[Content_Types].xml><?xml version="1.0" encoding="utf-8"?>
<Types xmlns="http://schemas.openxmlformats.org/package/2006/content-types">
  <Default Extension="rels" ContentType="application/vnd.openxmlformats-package.relationships+xml"/>
  <Default Extension="docx" ContentType="application/vnd.openxmlformats-officedocument.wordprocessingml.document"/>
  <Default Extension="jpg" ContentType="image/jpeg"/>
  <Default Extension="xml" ContentType="application/xml"/>
  <Default Extension="jpeg" ContentType="image/jpeg"/>
  <Default Extension="vml" ContentType="application/vnd.openxmlformats-officedocument.vmlDrawing"/>
  <Default Extension="png" ContentType="image/png"/>
  <Default Extension="bin" ContentType="application/vnd.openxmlformats-officedocument.presentationml.printerSettings"/>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6" r:id="rId18"/>
    <p:sldId id="277" r:id="rId19"/>
    <p:sldId id="278" r:id="rId20"/>
    <p:sldId id="279" r:id="rId21"/>
    <p:sldId id="280" r:id="rId22"/>
    <p:sldId id="271"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0" d="100"/>
          <a:sy n="50" d="100"/>
        </p:scale>
        <p:origin x="-2136" y="-6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7A1D9C-B373-2142-8445-FE086A73D036}" type="datetimeFigureOut">
              <a:rPr lang="en-US" smtClean="0"/>
              <a:t>3/17/13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3914869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7A1D9C-B373-2142-8445-FE086A73D036}" type="datetimeFigureOut">
              <a:rPr lang="en-US" smtClean="0"/>
              <a:t>3/17/13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437928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7A1D9C-B373-2142-8445-FE086A73D036}" type="datetimeFigureOut">
              <a:rPr lang="en-US" smtClean="0"/>
              <a:t>3/17/13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369912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7A1D9C-B373-2142-8445-FE086A73D036}" type="datetimeFigureOut">
              <a:rPr lang="en-US" smtClean="0"/>
              <a:t>3/17/13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596539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7A1D9C-B373-2142-8445-FE086A73D036}" type="datetimeFigureOut">
              <a:rPr lang="en-US" smtClean="0"/>
              <a:t>3/17/13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4018045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7A1D9C-B373-2142-8445-FE086A73D036}" type="datetimeFigureOut">
              <a:rPr lang="en-US" smtClean="0"/>
              <a:t>3/17/13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4130618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7A1D9C-B373-2142-8445-FE086A73D036}" type="datetimeFigureOut">
              <a:rPr lang="en-US" smtClean="0"/>
              <a:t>3/17/13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197442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7A1D9C-B373-2142-8445-FE086A73D036}" type="datetimeFigureOut">
              <a:rPr lang="en-US" smtClean="0"/>
              <a:t>3/17/13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2377161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7A1D9C-B373-2142-8445-FE086A73D036}" type="datetimeFigureOut">
              <a:rPr lang="en-US" smtClean="0"/>
              <a:t>3/17/13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346160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A1D9C-B373-2142-8445-FE086A73D036}" type="datetimeFigureOut">
              <a:rPr lang="en-US" smtClean="0"/>
              <a:t>3/17/13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865815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A1D9C-B373-2142-8445-FE086A73D036}" type="datetimeFigureOut">
              <a:rPr lang="en-US" smtClean="0"/>
              <a:t>3/17/13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CE128-E1B7-CC4A-8EBA-2B0C979C30E8}" type="slidenum">
              <a:rPr lang="en-US" smtClean="0"/>
              <a:t>‹#›</a:t>
            </a:fld>
            <a:endParaRPr lang="en-US"/>
          </a:p>
        </p:txBody>
      </p:sp>
    </p:spTree>
    <p:extLst>
      <p:ext uri="{BB962C8B-B14F-4D97-AF65-F5344CB8AC3E}">
        <p14:creationId xmlns:p14="http://schemas.microsoft.com/office/powerpoint/2010/main" val="255072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7A1D9C-B373-2142-8445-FE086A73D036}" type="datetimeFigureOut">
              <a:rPr lang="en-US" smtClean="0"/>
              <a:t>3/17/13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6CE128-E1B7-CC4A-8EBA-2B0C979C30E8}" type="slidenum">
              <a:rPr lang="en-US" smtClean="0"/>
              <a:t>‹#›</a:t>
            </a:fld>
            <a:endParaRPr lang="en-US"/>
          </a:p>
        </p:txBody>
      </p:sp>
    </p:spTree>
    <p:extLst>
      <p:ext uri="{BB962C8B-B14F-4D97-AF65-F5344CB8AC3E}">
        <p14:creationId xmlns:p14="http://schemas.microsoft.com/office/powerpoint/2010/main" val="2796385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package" Target="../embeddings/Microsoft_Word_Document3.doc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package" Target="../embeddings/Microsoft_Word_Document1.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package" Target="../embeddings/Microsoft_Word_Document2.doc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SCN665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81000"/>
            <a:ext cx="8128000" cy="6096000"/>
          </a:xfrm>
          <a:prstGeom prst="rect">
            <a:avLst/>
          </a:prstGeom>
        </p:spPr>
      </p:pic>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t>
            </a:r>
            <a:r>
              <a:rPr lang="en-US" sz="6700" dirty="0" smtClean="0"/>
              <a:t>BLC Wisdom (cont.)</a:t>
            </a:r>
            <a:endParaRPr lang="en-US" sz="6700" dirty="0"/>
          </a:p>
        </p:txBody>
      </p:sp>
    </p:spTree>
    <p:extLst>
      <p:ext uri="{BB962C8B-B14F-4D97-AF65-F5344CB8AC3E}">
        <p14:creationId xmlns:p14="http://schemas.microsoft.com/office/powerpoint/2010/main" val="37154899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When you made mistakes how did you handle them as a new instructor </a:t>
            </a:r>
            <a:r>
              <a:rPr lang="en-US" sz="3200" dirty="0" err="1" smtClean="0"/>
              <a:t>vs</a:t>
            </a:r>
            <a:r>
              <a:rPr lang="en-US" sz="3200" dirty="0" smtClean="0"/>
              <a:t> now?</a:t>
            </a:r>
            <a:endParaRPr lang="en-US" sz="3200"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083692364"/>
              </p:ext>
            </p:extLst>
          </p:nvPr>
        </p:nvGraphicFramePr>
        <p:xfrm>
          <a:off x="457200" y="1499038"/>
          <a:ext cx="10225152" cy="4900315"/>
        </p:xfrm>
        <a:graphic>
          <a:graphicData uri="http://schemas.openxmlformats.org/presentationml/2006/ole">
            <mc:AlternateContent xmlns:mc="http://schemas.openxmlformats.org/markup-compatibility/2006">
              <mc:Choice xmlns:v="urn:schemas-microsoft-com:vml" Requires="v">
                <p:oleObj spid="_x0000_s3099" name="Document" r:id="rId3" imgW="5664200" imgH="2324100" progId="Word.Document.12">
                  <p:embed/>
                </p:oleObj>
              </mc:Choice>
              <mc:Fallback>
                <p:oleObj name="Document" r:id="rId3" imgW="5664200" imgH="2324100" progId="Word.Document.12">
                  <p:embed/>
                  <p:pic>
                    <p:nvPicPr>
                      <p:cNvPr id="0" name=""/>
                      <p:cNvPicPr/>
                      <p:nvPr/>
                    </p:nvPicPr>
                    <p:blipFill>
                      <a:blip r:embed="rId4"/>
                      <a:stretch>
                        <a:fillRect/>
                      </a:stretch>
                    </p:blipFill>
                    <p:spPr>
                      <a:xfrm>
                        <a:off x="457200" y="1499038"/>
                        <a:ext cx="10225152" cy="4900315"/>
                      </a:xfrm>
                      <a:prstGeom prst="rect">
                        <a:avLst/>
                      </a:prstGeom>
                    </p:spPr>
                  </p:pic>
                </p:oleObj>
              </mc:Fallback>
            </mc:AlternateContent>
          </a:graphicData>
        </a:graphic>
      </p:graphicFrame>
    </p:spTree>
    <p:extLst>
      <p:ext uri="{BB962C8B-B14F-4D97-AF65-F5344CB8AC3E}">
        <p14:creationId xmlns:p14="http://schemas.microsoft.com/office/powerpoint/2010/main" val="1037343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did/do you respond when you don’t know?</a:t>
            </a: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12" name="Rectangle 11"/>
          <p:cNvSpPr/>
          <p:nvPr/>
        </p:nvSpPr>
        <p:spPr>
          <a:xfrm>
            <a:off x="586127" y="1582341"/>
            <a:ext cx="8433727" cy="4154983"/>
          </a:xfrm>
          <a:prstGeom prst="rect">
            <a:avLst/>
          </a:prstGeom>
        </p:spPr>
        <p:txBody>
          <a:bodyPr wrap="square">
            <a:spAutoFit/>
          </a:bodyPr>
          <a:lstStyle/>
          <a:p>
            <a:r>
              <a:rPr lang="en-US" sz="2400" dirty="0" smtClean="0"/>
              <a:t>													Then</a:t>
            </a:r>
            <a:r>
              <a:rPr lang="en-US" sz="2400" dirty="0"/>
              <a:t>	Now	</a:t>
            </a:r>
          </a:p>
          <a:p>
            <a:pPr marL="342900" indent="-342900">
              <a:buFont typeface="Arial"/>
              <a:buChar char="•"/>
            </a:pPr>
            <a:r>
              <a:rPr lang="en-US" sz="2400" dirty="0"/>
              <a:t>That’s a good question: I’ll look up the answer </a:t>
            </a:r>
            <a:endParaRPr lang="en-US" sz="2400" dirty="0" smtClean="0"/>
          </a:p>
          <a:p>
            <a:r>
              <a:rPr lang="en-US" sz="2400" dirty="0" smtClean="0"/>
              <a:t>and </a:t>
            </a:r>
            <a:r>
              <a:rPr lang="en-US" sz="2400" dirty="0"/>
              <a:t>get back to you	</a:t>
            </a:r>
            <a:r>
              <a:rPr lang="en-US" sz="2400" dirty="0" smtClean="0"/>
              <a:t>							30</a:t>
            </a:r>
            <a:r>
              <a:rPr lang="en-US" sz="2400" dirty="0"/>
              <a:t>	</a:t>
            </a:r>
            <a:r>
              <a:rPr lang="en-US" sz="2400" dirty="0" smtClean="0"/>
              <a:t>	33</a:t>
            </a:r>
            <a:r>
              <a:rPr lang="en-US" sz="2400" dirty="0"/>
              <a:t>	</a:t>
            </a:r>
          </a:p>
          <a:p>
            <a:pPr marL="342900" indent="-342900">
              <a:buFont typeface="Arial"/>
              <a:buChar char="•"/>
            </a:pPr>
            <a:r>
              <a:rPr lang="en-US" sz="2400" dirty="0"/>
              <a:t>Enlist the class in a learning opportunity	</a:t>
            </a:r>
            <a:r>
              <a:rPr lang="en-US" sz="2400" dirty="0" smtClean="0"/>
              <a:t>	</a:t>
            </a:r>
            <a:r>
              <a:rPr lang="en-US" sz="2400" dirty="0"/>
              <a:t> </a:t>
            </a:r>
            <a:r>
              <a:rPr lang="en-US" sz="2400" dirty="0" smtClean="0"/>
              <a:t> 4</a:t>
            </a:r>
            <a:r>
              <a:rPr lang="en-US" sz="2400" dirty="0"/>
              <a:t>	</a:t>
            </a:r>
            <a:r>
              <a:rPr lang="en-US" sz="2400" dirty="0" smtClean="0"/>
              <a:t>	21</a:t>
            </a:r>
            <a:r>
              <a:rPr lang="en-US" sz="2400" dirty="0"/>
              <a:t>	</a:t>
            </a:r>
          </a:p>
          <a:p>
            <a:pPr marL="342900" indent="-342900">
              <a:buFont typeface="Arial"/>
              <a:buChar char="•"/>
            </a:pPr>
            <a:r>
              <a:rPr lang="en-US" sz="2400" dirty="0"/>
              <a:t>Indicate I don’t know but come up with a </a:t>
            </a:r>
            <a:endParaRPr lang="en-US" sz="2400" dirty="0" smtClean="0"/>
          </a:p>
          <a:p>
            <a:r>
              <a:rPr lang="en-US" sz="2400" dirty="0" smtClean="0"/>
              <a:t>hypothetical </a:t>
            </a:r>
            <a:r>
              <a:rPr lang="en-US" sz="2400" dirty="0"/>
              <a:t>answer or model how to answer </a:t>
            </a:r>
            <a:endParaRPr lang="en-US" sz="2400" dirty="0" smtClean="0"/>
          </a:p>
          <a:p>
            <a:r>
              <a:rPr lang="en-US" sz="2400" dirty="0" smtClean="0"/>
              <a:t>or </a:t>
            </a:r>
            <a:r>
              <a:rPr lang="en-US" sz="2400" dirty="0"/>
              <a:t>best guess; turn it back on the students </a:t>
            </a:r>
            <a:endParaRPr lang="en-US" sz="2400" dirty="0" smtClean="0"/>
          </a:p>
          <a:p>
            <a:r>
              <a:rPr lang="en-US" sz="2400" dirty="0" smtClean="0"/>
              <a:t>as </a:t>
            </a:r>
            <a:r>
              <a:rPr lang="en-US" sz="2400" dirty="0"/>
              <a:t>Socratic question	</a:t>
            </a:r>
            <a:r>
              <a:rPr lang="en-US" sz="2400" dirty="0" smtClean="0"/>
              <a:t>							  8</a:t>
            </a:r>
            <a:r>
              <a:rPr lang="en-US" sz="2400" dirty="0"/>
              <a:t>	 </a:t>
            </a:r>
            <a:r>
              <a:rPr lang="en-US" sz="2400" dirty="0" smtClean="0"/>
              <a:t>     	7</a:t>
            </a:r>
            <a:r>
              <a:rPr lang="en-US" sz="2400" dirty="0"/>
              <a:t>	</a:t>
            </a:r>
          </a:p>
          <a:p>
            <a:pPr marL="342900" indent="-342900">
              <a:buFont typeface="Arial"/>
              <a:buChar char="•"/>
            </a:pPr>
            <a:r>
              <a:rPr lang="en-US" sz="2400" dirty="0"/>
              <a:t>I revised the question into one I did know the </a:t>
            </a:r>
            <a:endParaRPr lang="en-US" sz="2400" dirty="0" smtClean="0"/>
          </a:p>
          <a:p>
            <a:r>
              <a:rPr lang="en-US" sz="2400" dirty="0" smtClean="0"/>
              <a:t>answer </a:t>
            </a:r>
            <a:r>
              <a:rPr lang="en-US" sz="2400" dirty="0"/>
              <a:t>to or made something up; or redirected </a:t>
            </a:r>
            <a:endParaRPr lang="en-US" sz="2400" dirty="0" smtClean="0"/>
          </a:p>
          <a:p>
            <a:r>
              <a:rPr lang="en-US" sz="2400" dirty="0" smtClean="0"/>
              <a:t>the </a:t>
            </a:r>
            <a:r>
              <a:rPr lang="en-US" sz="2400" dirty="0"/>
              <a:t>student to see me after class. 	</a:t>
            </a:r>
            <a:r>
              <a:rPr lang="en-US" sz="2400" dirty="0" smtClean="0"/>
              <a:t>			  6</a:t>
            </a:r>
            <a:r>
              <a:rPr lang="en-US" sz="2400" dirty="0"/>
              <a:t>		</a:t>
            </a:r>
          </a:p>
        </p:txBody>
      </p:sp>
    </p:spTree>
    <p:extLst>
      <p:ext uri="{BB962C8B-B14F-4D97-AF65-F5344CB8AC3E}">
        <p14:creationId xmlns:p14="http://schemas.microsoft.com/office/powerpoint/2010/main" val="2508795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8208"/>
          </a:xfrm>
        </p:spPr>
        <p:txBody>
          <a:bodyPr>
            <a:normAutofit/>
          </a:bodyPr>
          <a:lstStyle/>
          <a:p>
            <a:r>
              <a:rPr lang="en-US" sz="3200" dirty="0"/>
              <a:t>How do you know if you are doing a good job?</a:t>
            </a:r>
            <a:r>
              <a:rPr lang="en-US" sz="3200" dirty="0" smtClean="0">
                <a:effectLst/>
              </a:rPr>
              <a:t> </a:t>
            </a:r>
            <a:endParaRPr lang="en-US" sz="3200" dirty="0"/>
          </a:p>
        </p:txBody>
      </p:sp>
      <p:sp>
        <p:nvSpPr>
          <p:cNvPr id="3" name="Content Placeholder 2"/>
          <p:cNvSpPr>
            <a:spLocks noGrp="1"/>
          </p:cNvSpPr>
          <p:nvPr>
            <p:ph idx="1"/>
          </p:nvPr>
        </p:nvSpPr>
        <p:spPr>
          <a:xfrm>
            <a:off x="457199" y="862846"/>
            <a:ext cx="8367279" cy="6219006"/>
          </a:xfrm>
        </p:spPr>
        <p:txBody>
          <a:bodyPr>
            <a:normAutofit fontScale="62500" lnSpcReduction="20000"/>
          </a:bodyPr>
          <a:lstStyle/>
          <a:p>
            <a:r>
              <a:rPr lang="en-US" dirty="0"/>
              <a:t>Feedback from students</a:t>
            </a:r>
            <a:r>
              <a:rPr lang="en-US" dirty="0" smtClean="0"/>
              <a:t>.</a:t>
            </a:r>
          </a:p>
          <a:p>
            <a:endParaRPr lang="en-US" sz="1600" dirty="0"/>
          </a:p>
          <a:p>
            <a:r>
              <a:rPr lang="en-US" dirty="0"/>
              <a:t>I want data. I want help determining what data and how to get it</a:t>
            </a:r>
            <a:r>
              <a:rPr lang="en-US" dirty="0" smtClean="0"/>
              <a:t>.</a:t>
            </a:r>
          </a:p>
          <a:p>
            <a:pPr marL="0" indent="0">
              <a:buNone/>
            </a:pPr>
            <a:r>
              <a:rPr lang="en-US" dirty="0"/>
              <a:t> </a:t>
            </a:r>
            <a:endParaRPr lang="en-US" sz="1600" dirty="0"/>
          </a:p>
          <a:p>
            <a:r>
              <a:rPr lang="en-US" dirty="0"/>
              <a:t>With clickers I can quickly check to see if they are really understanding what I have just taught and make adjustments based on the instant feedback. </a:t>
            </a:r>
          </a:p>
          <a:p>
            <a:pPr marL="0" indent="0">
              <a:buNone/>
            </a:pPr>
            <a:r>
              <a:rPr lang="en-US" dirty="0"/>
              <a:t> </a:t>
            </a:r>
          </a:p>
          <a:p>
            <a:r>
              <a:rPr lang="en-US" dirty="0"/>
              <a:t>A number of things play into this:</a:t>
            </a:r>
          </a:p>
          <a:p>
            <a:pPr marL="0" lvl="0" indent="0">
              <a:buNone/>
            </a:pPr>
            <a:r>
              <a:rPr lang="en-US" dirty="0"/>
              <a:t>How comfortable are students</a:t>
            </a:r>
          </a:p>
          <a:p>
            <a:pPr marL="0" lvl="0" indent="0">
              <a:buNone/>
            </a:pPr>
            <a:r>
              <a:rPr lang="en-US" dirty="0"/>
              <a:t>How well are they doing on formative assessments and summative assessments</a:t>
            </a:r>
          </a:p>
          <a:p>
            <a:pPr marL="0" lvl="0" indent="0">
              <a:buNone/>
            </a:pPr>
            <a:r>
              <a:rPr lang="en-US" dirty="0"/>
              <a:t>What feedback am I getting</a:t>
            </a:r>
          </a:p>
          <a:p>
            <a:pPr marL="0" lvl="0" indent="0">
              <a:buNone/>
            </a:pPr>
            <a:r>
              <a:rPr lang="en-US" dirty="0"/>
              <a:t>What is the tone of student emails, etc.</a:t>
            </a:r>
          </a:p>
          <a:p>
            <a:pPr marL="0" lvl="0" indent="0">
              <a:buNone/>
            </a:pPr>
            <a:r>
              <a:rPr lang="en-US" dirty="0"/>
              <a:t>How does the class do on pre </a:t>
            </a:r>
            <a:r>
              <a:rPr lang="en-US" dirty="0" err="1"/>
              <a:t>vs</a:t>
            </a:r>
            <a:r>
              <a:rPr lang="en-US" dirty="0"/>
              <a:t> post concept inventory that I use for evaluation. </a:t>
            </a:r>
          </a:p>
          <a:p>
            <a:pPr marL="0" indent="0">
              <a:buNone/>
            </a:pPr>
            <a:r>
              <a:rPr lang="en-US" dirty="0"/>
              <a:t> </a:t>
            </a:r>
          </a:p>
          <a:p>
            <a:r>
              <a:rPr lang="en-US" dirty="0"/>
              <a:t>Still haven’t figured this out yet.</a:t>
            </a:r>
          </a:p>
          <a:p>
            <a:pPr marL="0" indent="0">
              <a:buNone/>
            </a:pPr>
            <a:r>
              <a:rPr lang="en-US" dirty="0"/>
              <a:t> </a:t>
            </a:r>
          </a:p>
          <a:p>
            <a:r>
              <a:rPr lang="en-US" dirty="0"/>
              <a:t>Currently tracking learning outcomes success with student success in upper division courses. </a:t>
            </a:r>
          </a:p>
          <a:p>
            <a:endParaRPr lang="en-US" dirty="0"/>
          </a:p>
        </p:txBody>
      </p:sp>
    </p:spTree>
    <p:extLst>
      <p:ext uri="{BB962C8B-B14F-4D97-AF65-F5344CB8AC3E}">
        <p14:creationId xmlns:p14="http://schemas.microsoft.com/office/powerpoint/2010/main" val="2525142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8449"/>
          </a:xfrm>
        </p:spPr>
        <p:txBody>
          <a:bodyPr>
            <a:normAutofit fontScale="90000"/>
          </a:bodyPr>
          <a:lstStyle/>
          <a:p>
            <a:r>
              <a:rPr lang="en-US" sz="3200" dirty="0"/>
              <a:t>What do you think motivates students to learn?</a:t>
            </a:r>
            <a:br>
              <a:rPr lang="en-US" sz="3200" dirty="0"/>
            </a:br>
            <a:endParaRPr lang="en-US" sz="3200" dirty="0"/>
          </a:p>
        </p:txBody>
      </p:sp>
      <p:sp>
        <p:nvSpPr>
          <p:cNvPr id="3" name="Content Placeholder 2"/>
          <p:cNvSpPr>
            <a:spLocks noGrp="1"/>
          </p:cNvSpPr>
          <p:nvPr>
            <p:ph idx="1"/>
          </p:nvPr>
        </p:nvSpPr>
        <p:spPr>
          <a:xfrm>
            <a:off x="457200" y="993088"/>
            <a:ext cx="8229600" cy="5600360"/>
          </a:xfrm>
        </p:spPr>
        <p:txBody>
          <a:bodyPr>
            <a:normAutofit fontScale="70000" lnSpcReduction="20000"/>
          </a:bodyPr>
          <a:lstStyle/>
          <a:p>
            <a:r>
              <a:rPr lang="en-US" dirty="0"/>
              <a:t>In the past students learned for the sake of learning. .. Today’s students strive to learn just enough to make the grade, to get the job to make the money.  I have no idea how to motivate today’s students. </a:t>
            </a:r>
          </a:p>
          <a:p>
            <a:pPr marL="0" indent="0">
              <a:buNone/>
            </a:pPr>
            <a:endParaRPr lang="en-US" dirty="0"/>
          </a:p>
          <a:p>
            <a:r>
              <a:rPr lang="en-US" dirty="0"/>
              <a:t>I think that many students equate points/grades with learning and points/grades is their initial motivation. Once they actually see the products of their learning, I believe their motivation switches t one where they want </a:t>
            </a:r>
            <a:r>
              <a:rPr lang="en-US" dirty="0" smtClean="0"/>
              <a:t>to </a:t>
            </a:r>
            <a:r>
              <a:rPr lang="en-US" dirty="0"/>
              <a:t>understand what is happening around them (or in their cells, or systems).</a:t>
            </a:r>
          </a:p>
          <a:p>
            <a:pPr marL="0" indent="0">
              <a:buNone/>
            </a:pPr>
            <a:r>
              <a:rPr lang="en-US" dirty="0"/>
              <a:t> </a:t>
            </a:r>
          </a:p>
          <a:p>
            <a:r>
              <a:rPr lang="en-US" dirty="0"/>
              <a:t>Grades, career goals, intrinsic thirst for knowledge, faculty enthusiasm, curiosity for the subject, relevance to their life</a:t>
            </a:r>
            <a:r>
              <a:rPr lang="en-US" dirty="0" smtClean="0"/>
              <a:t>.</a:t>
            </a:r>
          </a:p>
          <a:p>
            <a:endParaRPr lang="en-US" dirty="0"/>
          </a:p>
          <a:p>
            <a:r>
              <a:rPr lang="en-US" dirty="0"/>
              <a:t>This is very personal and varies a lot. In </a:t>
            </a:r>
            <a:r>
              <a:rPr lang="en-US" dirty="0" smtClean="0"/>
              <a:t>my </a:t>
            </a:r>
            <a:r>
              <a:rPr lang="en-US" dirty="0"/>
              <a:t>large classes I </a:t>
            </a:r>
            <a:r>
              <a:rPr lang="en-US" dirty="0" smtClean="0"/>
              <a:t>try </a:t>
            </a:r>
            <a:r>
              <a:rPr lang="en-US" dirty="0"/>
              <a:t>to keep tabs on students I know are struggling and encourage them.  Sometimes that helps.  This is something I struggle with all the time. </a:t>
            </a:r>
          </a:p>
        </p:txBody>
      </p:sp>
    </p:spTree>
    <p:extLst>
      <p:ext uri="{BB962C8B-B14F-4D97-AF65-F5344CB8AC3E}">
        <p14:creationId xmlns:p14="http://schemas.microsoft.com/office/powerpoint/2010/main" val="2273912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most rewarding about teaching?</a:t>
            </a:r>
            <a:r>
              <a:rPr lang="en-US" dirty="0" smtClean="0">
                <a:effectLst/>
              </a:rPr>
              <a:t> </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“aha” moments.  Seeing knowledge and understanding dawn in a student’s eyes. </a:t>
            </a:r>
          </a:p>
          <a:p>
            <a:r>
              <a:rPr lang="en-US" dirty="0"/>
              <a:t>I guess the best is hearing that something about the class sparked a new direction in their studies, major or career. </a:t>
            </a:r>
          </a:p>
          <a:p>
            <a:r>
              <a:rPr lang="en-US" dirty="0"/>
              <a:t>Watching students succeed especially when they aren’t sure they will. </a:t>
            </a:r>
          </a:p>
          <a:p>
            <a:r>
              <a:rPr lang="en-US" dirty="0"/>
              <a:t>Giving students opportunities they never imagined. </a:t>
            </a:r>
          </a:p>
          <a:p>
            <a:r>
              <a:rPr lang="en-US" dirty="0"/>
              <a:t>Helping students learn and learning myself.</a:t>
            </a:r>
          </a:p>
          <a:p>
            <a:r>
              <a:rPr lang="en-US" dirty="0"/>
              <a:t>Essentially sharing what I love with others. </a:t>
            </a:r>
          </a:p>
          <a:p>
            <a:endParaRPr lang="en-US" dirty="0"/>
          </a:p>
        </p:txBody>
      </p:sp>
    </p:spTree>
    <p:extLst>
      <p:ext uri="{BB962C8B-B14F-4D97-AF65-F5344CB8AC3E}">
        <p14:creationId xmlns:p14="http://schemas.microsoft.com/office/powerpoint/2010/main" val="1399578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0964"/>
            <a:ext cx="8229600" cy="896674"/>
          </a:xfrm>
        </p:spPr>
        <p:txBody>
          <a:bodyPr>
            <a:normAutofit fontScale="90000"/>
          </a:bodyPr>
          <a:lstStyle/>
          <a:p>
            <a:r>
              <a:rPr lang="en-US" dirty="0"/>
              <a:t>What is least rewarding about teaching?</a:t>
            </a:r>
            <a:br>
              <a:rPr lang="en-US" dirty="0"/>
            </a:br>
            <a:endParaRPr lang="en-US" dirty="0"/>
          </a:p>
        </p:txBody>
      </p:sp>
      <p:sp>
        <p:nvSpPr>
          <p:cNvPr id="3" name="Content Placeholder 2"/>
          <p:cNvSpPr>
            <a:spLocks noGrp="1"/>
          </p:cNvSpPr>
          <p:nvPr>
            <p:ph idx="1"/>
          </p:nvPr>
        </p:nvSpPr>
        <p:spPr>
          <a:xfrm>
            <a:off x="457200" y="1417638"/>
            <a:ext cx="8229600" cy="4525963"/>
          </a:xfrm>
        </p:spPr>
        <p:txBody>
          <a:bodyPr>
            <a:noAutofit/>
          </a:bodyPr>
          <a:lstStyle/>
          <a:p>
            <a:r>
              <a:rPr lang="en-US" sz="2400" dirty="0"/>
              <a:t>Grading. Students who want a good grade but are genuinely not interested in learning.  The fact that not all students are going to master the material regardless of what we do. </a:t>
            </a:r>
          </a:p>
          <a:p>
            <a:r>
              <a:rPr lang="en-US" sz="2400" dirty="0"/>
              <a:t>It is disheartening to me when students give up without trying. </a:t>
            </a:r>
          </a:p>
          <a:p>
            <a:r>
              <a:rPr lang="en-US" sz="2400" dirty="0"/>
              <a:t>When students don’t take responsibility for their own learning. </a:t>
            </a:r>
          </a:p>
          <a:p>
            <a:r>
              <a:rPr lang="en-US" sz="2400" dirty="0"/>
              <a:t>You can’t please everyone. I often get evaluations that are on opposite ends of the scale. </a:t>
            </a:r>
          </a:p>
          <a:p>
            <a:r>
              <a:rPr lang="en-US" sz="2400" dirty="0" err="1"/>
              <a:t>Noone</a:t>
            </a:r>
            <a:r>
              <a:rPr lang="en-US" sz="2400" dirty="0"/>
              <a:t> realizes how many hours of prep went into that 1 hour of lecture.</a:t>
            </a:r>
          </a:p>
          <a:p>
            <a:r>
              <a:rPr lang="en-US" sz="2400" dirty="0"/>
              <a:t>Dealing with other faculty who are resistant to change.</a:t>
            </a:r>
          </a:p>
          <a:p>
            <a:r>
              <a:rPr lang="en-US" sz="2400" dirty="0"/>
              <a:t>Dealing with politicians and </a:t>
            </a:r>
            <a:r>
              <a:rPr lang="en-US" sz="2400" dirty="0" smtClean="0"/>
              <a:t>administrators</a:t>
            </a:r>
            <a:r>
              <a:rPr lang="en-US" sz="2400" dirty="0"/>
              <a:t>.</a:t>
            </a:r>
          </a:p>
        </p:txBody>
      </p:sp>
    </p:spTree>
    <p:extLst>
      <p:ext uri="{BB962C8B-B14F-4D97-AF65-F5344CB8AC3E}">
        <p14:creationId xmlns:p14="http://schemas.microsoft.com/office/powerpoint/2010/main" val="34836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457200" y="1253570"/>
            <a:ext cx="8229600" cy="4872594"/>
          </a:xfrm>
        </p:spPr>
        <p:txBody>
          <a:bodyPr>
            <a:normAutofit lnSpcReduction="10000"/>
          </a:bodyPr>
          <a:lstStyle/>
          <a:p>
            <a:pPr marL="0" indent="0">
              <a:buNone/>
            </a:pPr>
            <a:r>
              <a:rPr lang="en-US" dirty="0" smtClean="0"/>
              <a:t>Given these data – how do we want our colleagues to answer these questions in 5 to 10 years?</a:t>
            </a:r>
            <a:endParaRPr lang="en-US" dirty="0"/>
          </a:p>
          <a:p>
            <a:pPr marL="0" indent="0">
              <a:buNone/>
            </a:pPr>
            <a:r>
              <a:rPr lang="en-US" dirty="0" smtClean="0"/>
              <a:t>1) As a new faculty member, what mentoring and/or resources would you have liked?</a:t>
            </a:r>
            <a:endParaRPr lang="en-US" dirty="0"/>
          </a:p>
          <a:p>
            <a:pPr marL="0" indent="0">
              <a:buNone/>
            </a:pPr>
            <a:r>
              <a:rPr lang="en-US" dirty="0" smtClean="0"/>
              <a:t>2) As an experienced faculty member, if you were in charge, how would you design an effective mentoring program for new faculty?</a:t>
            </a:r>
          </a:p>
          <a:p>
            <a:pPr marL="0" indent="0" algn="ctr">
              <a:buNone/>
            </a:pPr>
            <a:endParaRPr lang="en-US" dirty="0"/>
          </a:p>
          <a:p>
            <a:pPr marL="0" indent="0" algn="ctr">
              <a:buNone/>
            </a:pPr>
            <a:r>
              <a:rPr lang="en-US" dirty="0" smtClean="0"/>
              <a:t>Outcomes -&gt; Process -&gt; Content</a:t>
            </a:r>
          </a:p>
          <a:p>
            <a:endParaRPr lang="en-US" dirty="0"/>
          </a:p>
        </p:txBody>
      </p:sp>
    </p:spTree>
    <p:extLst>
      <p:ext uri="{BB962C8B-B14F-4D97-AF65-F5344CB8AC3E}">
        <p14:creationId xmlns:p14="http://schemas.microsoft.com/office/powerpoint/2010/main" val="39451923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257" y="682213"/>
            <a:ext cx="8229600" cy="4448587"/>
          </a:xfrm>
        </p:spPr>
        <p:txBody>
          <a:bodyPr>
            <a:normAutofit/>
          </a:bodyPr>
          <a:lstStyle/>
          <a:p>
            <a:r>
              <a:rPr lang="en-US" sz="4800" b="1" dirty="0" smtClean="0"/>
              <a:t>1,054+ years</a:t>
            </a:r>
            <a:br>
              <a:rPr lang="en-US" sz="4800" b="1" dirty="0" smtClean="0"/>
            </a:br>
            <a:endParaRPr lang="en-US" sz="4800" b="1" dirty="0"/>
          </a:p>
        </p:txBody>
      </p:sp>
    </p:spTree>
    <p:extLst>
      <p:ext uri="{BB962C8B-B14F-4D97-AF65-F5344CB8AC3E}">
        <p14:creationId xmlns:p14="http://schemas.microsoft.com/office/powerpoint/2010/main" val="767052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257" y="682213"/>
            <a:ext cx="8229600" cy="4448587"/>
          </a:xfrm>
        </p:spPr>
        <p:txBody>
          <a:bodyPr>
            <a:normAutofit/>
          </a:bodyPr>
          <a:lstStyle/>
          <a:p>
            <a:r>
              <a:rPr lang="en-US" sz="4800" b="1" dirty="0" smtClean="0"/>
              <a:t>1,054+ years</a:t>
            </a:r>
            <a:br>
              <a:rPr lang="en-US" sz="4800" b="1" dirty="0" smtClean="0"/>
            </a:br>
            <a:r>
              <a:rPr lang="en-US" sz="4800" b="1" dirty="0" smtClean="0"/>
              <a:t># of students influenced?</a:t>
            </a:r>
            <a:br>
              <a:rPr lang="en-US" sz="4800" b="1" dirty="0" smtClean="0"/>
            </a:br>
            <a:endParaRPr lang="en-US" sz="4800" b="1" dirty="0"/>
          </a:p>
        </p:txBody>
      </p:sp>
    </p:spTree>
    <p:extLst>
      <p:ext uri="{BB962C8B-B14F-4D97-AF65-F5344CB8AC3E}">
        <p14:creationId xmlns:p14="http://schemas.microsoft.com/office/powerpoint/2010/main" val="35391811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257" y="682213"/>
            <a:ext cx="8229600" cy="4448587"/>
          </a:xfrm>
        </p:spPr>
        <p:txBody>
          <a:bodyPr>
            <a:normAutofit/>
          </a:bodyPr>
          <a:lstStyle/>
          <a:p>
            <a:r>
              <a:rPr lang="en-US" sz="4800" b="1" dirty="0" smtClean="0"/>
              <a:t>1,054+ years</a:t>
            </a:r>
            <a:br>
              <a:rPr lang="en-US" sz="4800" b="1" dirty="0" smtClean="0"/>
            </a:br>
            <a:r>
              <a:rPr lang="en-US" sz="4800" b="1" dirty="0" smtClean="0"/>
              <a:t># of students influenced?</a:t>
            </a:r>
            <a:br>
              <a:rPr lang="en-US" sz="4800" b="1" dirty="0" smtClean="0"/>
            </a:br>
            <a:r>
              <a:rPr lang="en-US" sz="4800" b="1" dirty="0" smtClean="0"/>
              <a:t>mastered?</a:t>
            </a:r>
            <a:br>
              <a:rPr lang="en-US" sz="4800" b="1" dirty="0" smtClean="0"/>
            </a:br>
            <a:endParaRPr lang="en-US" sz="4800" b="1" dirty="0"/>
          </a:p>
        </p:txBody>
      </p:sp>
    </p:spTree>
    <p:extLst>
      <p:ext uri="{BB962C8B-B14F-4D97-AF65-F5344CB8AC3E}">
        <p14:creationId xmlns:p14="http://schemas.microsoft.com/office/powerpoint/2010/main" val="26931581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732"/>
            <a:ext cx="7772400" cy="1470025"/>
          </a:xfrm>
        </p:spPr>
        <p:txBody>
          <a:bodyPr>
            <a:normAutofit/>
          </a:bodyPr>
          <a:lstStyle/>
          <a:p>
            <a:r>
              <a:rPr lang="en-US" sz="3200" dirty="0" smtClean="0"/>
              <a:t>When you began teaching – What did you think you needed to succeed?</a:t>
            </a:r>
            <a:endParaRPr lang="en-US" sz="3200" dirty="0"/>
          </a:p>
        </p:txBody>
      </p:sp>
      <p:sp>
        <p:nvSpPr>
          <p:cNvPr id="3" name="Subtitle 2"/>
          <p:cNvSpPr>
            <a:spLocks noGrp="1"/>
          </p:cNvSpPr>
          <p:nvPr>
            <p:ph type="subTitle" idx="1"/>
          </p:nvPr>
        </p:nvSpPr>
        <p:spPr>
          <a:xfrm>
            <a:off x="0" y="1579173"/>
            <a:ext cx="9144000" cy="4949156"/>
          </a:xfrm>
        </p:spPr>
        <p:txBody>
          <a:bodyPr/>
          <a:lstStyle/>
          <a:p>
            <a:endParaRPr lang="en-US" dirty="0"/>
          </a:p>
        </p:txBody>
      </p:sp>
      <p:pic>
        <p:nvPicPr>
          <p:cNvPr id="6" name="Picture 5"/>
          <p:cNvPicPr>
            <a:picLocks noChangeAspect="1"/>
          </p:cNvPicPr>
          <p:nvPr/>
        </p:nvPicPr>
        <p:blipFill>
          <a:blip r:embed="rId2"/>
          <a:stretch>
            <a:fillRect/>
          </a:stretch>
        </p:blipFill>
        <p:spPr>
          <a:xfrm>
            <a:off x="147004" y="1874757"/>
            <a:ext cx="8996996" cy="4311687"/>
          </a:xfrm>
          <a:prstGeom prst="rect">
            <a:avLst/>
          </a:prstGeom>
        </p:spPr>
      </p:pic>
    </p:spTree>
    <p:extLst>
      <p:ext uri="{BB962C8B-B14F-4D97-AF65-F5344CB8AC3E}">
        <p14:creationId xmlns:p14="http://schemas.microsoft.com/office/powerpoint/2010/main" val="2071500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257" y="682213"/>
            <a:ext cx="8229600" cy="4448587"/>
          </a:xfrm>
        </p:spPr>
        <p:txBody>
          <a:bodyPr>
            <a:normAutofit/>
          </a:bodyPr>
          <a:lstStyle/>
          <a:p>
            <a:r>
              <a:rPr lang="en-US" sz="4800" b="1" dirty="0" smtClean="0"/>
              <a:t>1,054+ years</a:t>
            </a:r>
            <a:br>
              <a:rPr lang="en-US" sz="4800" b="1" dirty="0" smtClean="0"/>
            </a:br>
            <a:r>
              <a:rPr lang="en-US" sz="4800" b="1" dirty="0" smtClean="0"/>
              <a:t># of students influenced?</a:t>
            </a:r>
            <a:br>
              <a:rPr lang="en-US" sz="4800" b="1" dirty="0" smtClean="0"/>
            </a:br>
            <a:r>
              <a:rPr lang="en-US" sz="4800" b="1" dirty="0" smtClean="0"/>
              <a:t>mastered?</a:t>
            </a:r>
            <a:br>
              <a:rPr lang="en-US" sz="4800" b="1" dirty="0" smtClean="0"/>
            </a:br>
            <a:r>
              <a:rPr lang="en-US" sz="4800" b="1" dirty="0" smtClean="0"/>
              <a:t>still learning</a:t>
            </a:r>
            <a:br>
              <a:rPr lang="en-US" sz="4800" b="1" dirty="0" smtClean="0"/>
            </a:br>
            <a:endParaRPr lang="en-US" sz="4800" b="1" dirty="0"/>
          </a:p>
        </p:txBody>
      </p:sp>
    </p:spTree>
    <p:extLst>
      <p:ext uri="{BB962C8B-B14F-4D97-AF65-F5344CB8AC3E}">
        <p14:creationId xmlns:p14="http://schemas.microsoft.com/office/powerpoint/2010/main" val="298898727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257" y="682213"/>
            <a:ext cx="8229600" cy="4448587"/>
          </a:xfrm>
        </p:spPr>
        <p:txBody>
          <a:bodyPr>
            <a:normAutofit fontScale="90000"/>
          </a:bodyPr>
          <a:lstStyle/>
          <a:p>
            <a:r>
              <a:rPr lang="en-US" sz="4800" b="1" dirty="0" smtClean="0"/>
              <a:t>1,054 years</a:t>
            </a:r>
            <a:br>
              <a:rPr lang="en-US" sz="4800" b="1" dirty="0" smtClean="0"/>
            </a:br>
            <a:r>
              <a:rPr lang="en-US" sz="4800" b="1" dirty="0" smtClean="0"/>
              <a:t># of students influenced?</a:t>
            </a:r>
            <a:br>
              <a:rPr lang="en-US" sz="4800" b="1" dirty="0" smtClean="0"/>
            </a:br>
            <a:r>
              <a:rPr lang="en-US" sz="4800" b="1" dirty="0" smtClean="0"/>
              <a:t>mastered?</a:t>
            </a:r>
            <a:br>
              <a:rPr lang="en-US" sz="4800" b="1" dirty="0" smtClean="0"/>
            </a:br>
            <a:r>
              <a:rPr lang="en-US" sz="4800" b="1" dirty="0" smtClean="0"/>
              <a:t>still learning</a:t>
            </a:r>
            <a:br>
              <a:rPr lang="en-US" sz="4800" b="1" dirty="0" smtClean="0"/>
            </a:br>
            <a:r>
              <a:rPr lang="en-US" sz="4800" b="1" dirty="0" smtClean="0"/>
              <a:t>thank you</a:t>
            </a:r>
            <a:br>
              <a:rPr lang="en-US" sz="4800" b="1" dirty="0" smtClean="0"/>
            </a:br>
            <a:endParaRPr lang="en-US" sz="4800" b="1" dirty="0"/>
          </a:p>
        </p:txBody>
      </p:sp>
    </p:spTree>
    <p:extLst>
      <p:ext uri="{BB962C8B-B14F-4D97-AF65-F5344CB8AC3E}">
        <p14:creationId xmlns:p14="http://schemas.microsoft.com/office/powerpoint/2010/main" val="79323642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3570"/>
          </a:xfrm>
        </p:spPr>
        <p:txBody>
          <a:bodyPr>
            <a:noAutofit/>
          </a:bodyPr>
          <a:lstStyle/>
          <a:p>
            <a:r>
              <a:rPr lang="en-US" sz="2800" dirty="0"/>
              <a:t>What types of resources would you like to have to help you in your teaching?</a:t>
            </a:r>
            <a:br>
              <a:rPr lang="en-US" sz="2800" dirty="0"/>
            </a:br>
            <a:endParaRPr lang="en-US" sz="2800" dirty="0"/>
          </a:p>
        </p:txBody>
      </p:sp>
      <p:sp>
        <p:nvSpPr>
          <p:cNvPr id="3" name="Content Placeholder 2"/>
          <p:cNvSpPr>
            <a:spLocks noGrp="1"/>
          </p:cNvSpPr>
          <p:nvPr>
            <p:ph idx="1"/>
          </p:nvPr>
        </p:nvSpPr>
        <p:spPr>
          <a:xfrm>
            <a:off x="457200" y="1318692"/>
            <a:ext cx="8229600" cy="5502680"/>
          </a:xfrm>
        </p:spPr>
        <p:txBody>
          <a:bodyPr/>
          <a:lstStyle/>
          <a:p>
            <a:endParaRPr lang="en-US" dirty="0"/>
          </a:p>
        </p:txBody>
      </p:sp>
      <p:sp>
        <p:nvSpPr>
          <p:cNvPr id="4" name="Rectangle 3"/>
          <p:cNvSpPr/>
          <p:nvPr/>
        </p:nvSpPr>
        <p:spPr>
          <a:xfrm>
            <a:off x="457200" y="-910649"/>
            <a:ext cx="8229600" cy="7571303"/>
          </a:xfrm>
          <a:prstGeom prst="rect">
            <a:avLst/>
          </a:prstGeom>
        </p:spPr>
        <p:txBody>
          <a:bodyPr wrap="square">
            <a:spAutoFit/>
          </a:bodyPr>
          <a:lstStyle/>
          <a:p>
            <a:pPr lvl="0"/>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a:p>
            <a:pPr lvl="0"/>
            <a:endParaRPr lang="en-US" dirty="0" smtClean="0"/>
          </a:p>
          <a:p>
            <a:pPr lvl="0"/>
            <a:r>
              <a:rPr lang="en-US" dirty="0" smtClean="0"/>
              <a:t>Diagnostic </a:t>
            </a:r>
            <a:r>
              <a:rPr lang="en-US" dirty="0"/>
              <a:t>quizzing that gives students an assessment of how well they have mastered the material. 2) Active learning exercises that develop critical thinking skills. 3) Animated interactive tutorials that foster understanding of complex biological concepts</a:t>
            </a:r>
            <a:r>
              <a:rPr lang="en-US" dirty="0" smtClean="0"/>
              <a:t>.</a:t>
            </a:r>
            <a:endParaRPr lang="en-US" dirty="0"/>
          </a:p>
          <a:p>
            <a:r>
              <a:rPr lang="en-US" dirty="0"/>
              <a:t> </a:t>
            </a:r>
          </a:p>
          <a:p>
            <a:r>
              <a:rPr lang="en-US" dirty="0"/>
              <a:t>It seems like there are more resources available from textbook publishers and on the internet (e.g. </a:t>
            </a:r>
            <a:r>
              <a:rPr lang="en-US" dirty="0" err="1"/>
              <a:t>UTube</a:t>
            </a:r>
            <a:r>
              <a:rPr lang="en-US" dirty="0"/>
              <a:t>) than can possibly be used. </a:t>
            </a:r>
          </a:p>
          <a:p>
            <a:r>
              <a:rPr lang="en-US" dirty="0"/>
              <a:t> </a:t>
            </a:r>
          </a:p>
          <a:p>
            <a:r>
              <a:rPr lang="en-US" dirty="0"/>
              <a:t>Perhaps one area that would be helpful would be a </a:t>
            </a:r>
            <a:r>
              <a:rPr lang="en-US" dirty="0" smtClean="0"/>
              <a:t>clinic </a:t>
            </a:r>
            <a:r>
              <a:rPr lang="en-US" dirty="0"/>
              <a:t>on preparing new courses. </a:t>
            </a:r>
          </a:p>
          <a:p>
            <a:r>
              <a:rPr lang="en-US" dirty="0"/>
              <a:t> </a:t>
            </a:r>
          </a:p>
          <a:p>
            <a:r>
              <a:rPr lang="en-US" dirty="0"/>
              <a:t>More help analyzing the effectiveness of our teaching strategies. </a:t>
            </a:r>
          </a:p>
          <a:p>
            <a:r>
              <a:rPr lang="en-US" dirty="0"/>
              <a:t> </a:t>
            </a:r>
          </a:p>
          <a:p>
            <a:r>
              <a:rPr lang="en-US" dirty="0"/>
              <a:t>Funding!</a:t>
            </a:r>
          </a:p>
          <a:p>
            <a:r>
              <a:rPr lang="en-US" dirty="0"/>
              <a:t> </a:t>
            </a:r>
          </a:p>
          <a:p>
            <a:r>
              <a:rPr lang="en-US" dirty="0"/>
              <a:t>Instruction and guidance for non-traditional teaching (lickers, online, flipped classrooms, etc.)</a:t>
            </a:r>
          </a:p>
          <a:p>
            <a:r>
              <a:rPr lang="en-US" dirty="0"/>
              <a:t> </a:t>
            </a:r>
          </a:p>
          <a:p>
            <a:r>
              <a:rPr lang="en-US" dirty="0"/>
              <a:t>A central place where good exercises/resources/assessments could be more easily searched so I don’t have to reinvent the wheel. </a:t>
            </a:r>
          </a:p>
          <a:p>
            <a:r>
              <a:rPr lang="en-US" dirty="0"/>
              <a:t> </a:t>
            </a:r>
          </a:p>
        </p:txBody>
      </p:sp>
    </p:spTree>
    <p:extLst>
      <p:ext uri="{BB962C8B-B14F-4D97-AF65-F5344CB8AC3E}">
        <p14:creationId xmlns:p14="http://schemas.microsoft.com/office/powerpoint/2010/main" val="24828902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have your ideas changed?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More focus on student learning.</a:t>
            </a:r>
          </a:p>
          <a:p>
            <a:r>
              <a:rPr lang="en-US" dirty="0" smtClean="0"/>
              <a:t>Not as concerned abut covering as much material. Focus on key concepts and big ideas. </a:t>
            </a:r>
          </a:p>
          <a:p>
            <a:r>
              <a:rPr lang="en-US" dirty="0" smtClean="0"/>
              <a:t>I now invest more time into helping students develop a coherent framework for understanding biology.</a:t>
            </a:r>
          </a:p>
          <a:p>
            <a:r>
              <a:rPr lang="en-US" dirty="0" smtClean="0"/>
              <a:t>It’s not about how I teach; it’s about how students learn.</a:t>
            </a:r>
          </a:p>
          <a:p>
            <a:r>
              <a:rPr lang="en-US" dirty="0" smtClean="0"/>
              <a:t>I now care if students are engaged more than if they are happy.</a:t>
            </a:r>
          </a:p>
          <a:p>
            <a:r>
              <a:rPr lang="en-US" dirty="0" smtClean="0"/>
              <a:t>No, my ideas haven’t changed much. </a:t>
            </a:r>
          </a:p>
          <a:p>
            <a:endParaRPr lang="en-US" dirty="0"/>
          </a:p>
        </p:txBody>
      </p:sp>
    </p:spTree>
    <p:extLst>
      <p:ext uri="{BB962C8B-B14F-4D97-AF65-F5344CB8AC3E}">
        <p14:creationId xmlns:p14="http://schemas.microsoft.com/office/powerpoint/2010/main" val="7165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 you began teaching what were your biggest concerns?</a:t>
            </a:r>
            <a:endParaRPr lang="en-US" dirty="0"/>
          </a:p>
        </p:txBody>
      </p:sp>
      <p:sp>
        <p:nvSpPr>
          <p:cNvPr id="3" name="Content Placeholder 2"/>
          <p:cNvSpPr>
            <a:spLocks noGrp="1"/>
          </p:cNvSpPr>
          <p:nvPr>
            <p:ph idx="1"/>
          </p:nvPr>
        </p:nvSpPr>
        <p:spPr/>
        <p:txBody>
          <a:bodyPr/>
          <a:lstStyle/>
          <a:p>
            <a:pPr marL="0" indent="0">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165790336"/>
              </p:ext>
            </p:extLst>
          </p:nvPr>
        </p:nvGraphicFramePr>
        <p:xfrm>
          <a:off x="257304" y="1600200"/>
          <a:ext cx="8886696" cy="4867755"/>
        </p:xfrm>
        <a:graphic>
          <a:graphicData uri="http://schemas.openxmlformats.org/presentationml/2006/ole">
            <mc:AlternateContent xmlns:mc="http://schemas.openxmlformats.org/markup-compatibility/2006">
              <mc:Choice xmlns:v="urn:schemas-microsoft-com:vml" Requires="v">
                <p:oleObj spid="_x0000_s1051" name="Document" r:id="rId3" imgW="5626100" imgH="1981200" progId="Word.Document.12">
                  <p:embed/>
                </p:oleObj>
              </mc:Choice>
              <mc:Fallback>
                <p:oleObj name="Document" r:id="rId3" imgW="5626100" imgH="1981200" progId="Word.Document.12">
                  <p:embed/>
                  <p:pic>
                    <p:nvPicPr>
                      <p:cNvPr id="0" name=""/>
                      <p:cNvPicPr/>
                      <p:nvPr/>
                    </p:nvPicPr>
                    <p:blipFill>
                      <a:blip r:embed="rId4"/>
                      <a:stretch>
                        <a:fillRect/>
                      </a:stretch>
                    </p:blipFill>
                    <p:spPr>
                      <a:xfrm>
                        <a:off x="257304" y="1600200"/>
                        <a:ext cx="8886696" cy="4867755"/>
                      </a:xfrm>
                      <a:prstGeom prst="rect">
                        <a:avLst/>
                      </a:prstGeom>
                    </p:spPr>
                  </p:pic>
                </p:oleObj>
              </mc:Fallback>
            </mc:AlternateContent>
          </a:graphicData>
        </a:graphic>
      </p:graphicFrame>
    </p:spTree>
    <p:extLst>
      <p:ext uri="{BB962C8B-B14F-4D97-AF65-F5344CB8AC3E}">
        <p14:creationId xmlns:p14="http://schemas.microsoft.com/office/powerpoint/2010/main" val="822568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concerns actually occurred and how did you deal with them?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All of them .. Accept that teaching and learning is a process and ever changing…</a:t>
            </a:r>
          </a:p>
          <a:p>
            <a:r>
              <a:rPr lang="en-US" dirty="0" smtClean="0"/>
              <a:t>I got things wrong a lot. Learned from them. Didn’t make a big deal of them. </a:t>
            </a:r>
          </a:p>
          <a:p>
            <a:r>
              <a:rPr lang="en-US" dirty="0" smtClean="0"/>
              <a:t>I learned by making mistakes and getting tips from senior instructors. </a:t>
            </a:r>
          </a:p>
          <a:p>
            <a:r>
              <a:rPr lang="en-US" dirty="0" smtClean="0"/>
              <a:t>I learned I don’t have to know it all. I just need to be willing to find it out. </a:t>
            </a:r>
          </a:p>
          <a:p>
            <a:r>
              <a:rPr lang="en-US" dirty="0" smtClean="0"/>
              <a:t>My emphasis now is on student engagement and development of skills and understanding of key concepts.</a:t>
            </a:r>
          </a:p>
          <a:p>
            <a:r>
              <a:rPr lang="en-US" dirty="0" smtClean="0"/>
              <a:t>Still struggling finding great activities. </a:t>
            </a:r>
            <a:endParaRPr lang="en-US" dirty="0"/>
          </a:p>
        </p:txBody>
      </p:sp>
    </p:spTree>
    <p:extLst>
      <p:ext uri="{BB962C8B-B14F-4D97-AF65-F5344CB8AC3E}">
        <p14:creationId xmlns:p14="http://schemas.microsoft.com/office/powerpoint/2010/main" val="1928861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3570"/>
          </a:xfrm>
        </p:spPr>
        <p:txBody>
          <a:bodyPr>
            <a:normAutofit/>
          </a:bodyPr>
          <a:lstStyle/>
          <a:p>
            <a:r>
              <a:rPr lang="en-US" sz="3200" dirty="0" smtClean="0"/>
              <a:t>What are your top 3 goals for your students? </a:t>
            </a:r>
            <a:endParaRPr lang="en-US" sz="3200" dirty="0"/>
          </a:p>
        </p:txBody>
      </p:sp>
      <p:sp>
        <p:nvSpPr>
          <p:cNvPr id="3" name="Content Placeholder 2"/>
          <p:cNvSpPr>
            <a:spLocks noGrp="1"/>
          </p:cNvSpPr>
          <p:nvPr>
            <p:ph idx="1"/>
          </p:nvPr>
        </p:nvSpPr>
        <p:spPr>
          <a:xfrm>
            <a:off x="457200" y="1058208"/>
            <a:ext cx="8229600" cy="5067955"/>
          </a:xfrm>
        </p:spPr>
        <p:txBody>
          <a:bodyPr>
            <a:normAutofit fontScale="70000" lnSpcReduction="20000"/>
          </a:bodyPr>
          <a:lstStyle/>
          <a:p>
            <a:pPr lvl="0"/>
            <a:r>
              <a:rPr lang="en-US" dirty="0" smtClean="0"/>
              <a:t>1) to </a:t>
            </a:r>
            <a:r>
              <a:rPr lang="en-US" dirty="0"/>
              <a:t>be excited about/love biology. 2) to think critically, 3) to relate what they are learning about biology to the real world. 4) Be prepared for upper level courses</a:t>
            </a:r>
            <a:r>
              <a:rPr lang="en-US" dirty="0" smtClean="0"/>
              <a:t>.</a:t>
            </a:r>
          </a:p>
          <a:p>
            <a:pPr marL="0" lvl="0" indent="0">
              <a:buNone/>
            </a:pPr>
            <a:endParaRPr lang="en-US" dirty="0"/>
          </a:p>
          <a:p>
            <a:pPr lvl="0"/>
            <a:r>
              <a:rPr lang="en-US" dirty="0"/>
              <a:t>Students should be able to apply information acquired in the course to solve new/novel problems. Students should be able to </a:t>
            </a:r>
            <a:r>
              <a:rPr lang="en-US" dirty="0" smtClean="0"/>
              <a:t>see the </a:t>
            </a:r>
            <a:r>
              <a:rPr lang="en-US" dirty="0"/>
              <a:t>relevance of the information learned to their everyday lives.  Student should integrate the process of learning in the classroom into an appreciation for the process of life-long learning. </a:t>
            </a:r>
            <a:endParaRPr lang="en-US" dirty="0" smtClean="0"/>
          </a:p>
          <a:p>
            <a:pPr marL="0" lvl="0" indent="0">
              <a:buNone/>
            </a:pPr>
            <a:endParaRPr lang="en-US" dirty="0"/>
          </a:p>
          <a:p>
            <a:pPr lvl="0"/>
            <a:r>
              <a:rPr lang="en-US" dirty="0"/>
              <a:t>To become critical thinkers, to be able to effectively problem solve, to appreciate the scientific method. </a:t>
            </a:r>
            <a:endParaRPr lang="en-US" dirty="0" smtClean="0"/>
          </a:p>
          <a:p>
            <a:pPr lvl="0"/>
            <a:endParaRPr lang="en-US" dirty="0"/>
          </a:p>
          <a:p>
            <a:pPr lvl="0"/>
            <a:r>
              <a:rPr lang="en-US" dirty="0"/>
              <a:t>Understand the unity and diversity of life on Earth and how evolution is the mechanism of both. Get </a:t>
            </a:r>
            <a:r>
              <a:rPr lang="en-US" dirty="0" smtClean="0"/>
              <a:t>students </a:t>
            </a:r>
            <a:r>
              <a:rPr lang="en-US" dirty="0"/>
              <a:t>to understand the “big picture” and how concepts relate to each other. </a:t>
            </a:r>
          </a:p>
          <a:p>
            <a:endParaRPr lang="en-US" dirty="0"/>
          </a:p>
        </p:txBody>
      </p:sp>
    </p:spTree>
    <p:extLst>
      <p:ext uri="{BB962C8B-B14F-4D97-AF65-F5344CB8AC3E}">
        <p14:creationId xmlns:p14="http://schemas.microsoft.com/office/powerpoint/2010/main" val="223376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How do you communicate your goals to your students?</a:t>
            </a:r>
            <a:endParaRPr lang="en-US" sz="3200" dirty="0"/>
          </a:p>
        </p:txBody>
      </p:sp>
      <p:sp>
        <p:nvSpPr>
          <p:cNvPr id="3" name="Content Placeholder 2"/>
          <p:cNvSpPr>
            <a:spLocks noGrp="1"/>
          </p:cNvSpPr>
          <p:nvPr>
            <p:ph idx="1"/>
          </p:nvPr>
        </p:nvSpPr>
        <p:spPr/>
        <p:txBody>
          <a:bodyPr>
            <a:normAutofit fontScale="70000" lnSpcReduction="20000"/>
          </a:bodyPr>
          <a:lstStyle/>
          <a:p>
            <a:r>
              <a:rPr lang="en-US" dirty="0"/>
              <a:t>I tell them in just those words.  Seems the best way</a:t>
            </a:r>
            <a:r>
              <a:rPr lang="en-US" dirty="0" smtClean="0"/>
              <a:t>.</a:t>
            </a:r>
          </a:p>
          <a:p>
            <a:pPr marL="0" indent="0">
              <a:buNone/>
            </a:pPr>
            <a:endParaRPr lang="en-US" dirty="0"/>
          </a:p>
          <a:p>
            <a:r>
              <a:rPr lang="en-US" dirty="0"/>
              <a:t>I repeat the goals or some version thereof over and over during the course. </a:t>
            </a:r>
          </a:p>
          <a:p>
            <a:endParaRPr lang="en-US" dirty="0"/>
          </a:p>
          <a:p>
            <a:r>
              <a:rPr lang="en-US" dirty="0"/>
              <a:t>I try to model curiosity, relaying my own questions and wonder as I learn. I encourage students to ask questions and am willing to “diverge” from the plan when they get excited about something… I don’t go for quantity regarding material </a:t>
            </a:r>
            <a:r>
              <a:rPr lang="en-US" dirty="0" smtClean="0"/>
              <a:t>covered</a:t>
            </a:r>
            <a:r>
              <a:rPr lang="en-US" dirty="0"/>
              <a:t>, rather strive for quality.</a:t>
            </a:r>
          </a:p>
          <a:p>
            <a:pPr marL="0" indent="0">
              <a:buNone/>
            </a:pPr>
            <a:endParaRPr lang="en-US" dirty="0"/>
          </a:p>
          <a:p>
            <a:r>
              <a:rPr lang="en-US" dirty="0"/>
              <a:t>Constant practice, coaching and feedback. </a:t>
            </a:r>
          </a:p>
          <a:p>
            <a:pPr marL="0" indent="0">
              <a:buNone/>
            </a:pPr>
            <a:endParaRPr lang="en-US" dirty="0"/>
          </a:p>
          <a:p>
            <a:r>
              <a:rPr lang="en-US" dirty="0"/>
              <a:t>For all assignments I try to include the goal of the assignment. </a:t>
            </a:r>
          </a:p>
          <a:p>
            <a:endParaRPr lang="en-US" dirty="0"/>
          </a:p>
        </p:txBody>
      </p:sp>
    </p:spTree>
    <p:extLst>
      <p:ext uri="{BB962C8B-B14F-4D97-AF65-F5344CB8AC3E}">
        <p14:creationId xmlns:p14="http://schemas.microsoft.com/office/powerpoint/2010/main" val="1775979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kind of learning environment have you developed in your Intro Bio class? </a:t>
            </a:r>
            <a:endParaRPr lang="en-US" sz="3200" dirty="0"/>
          </a:p>
        </p:txBody>
      </p:sp>
      <p:sp>
        <p:nvSpPr>
          <p:cNvPr id="3" name="Content Placeholder 2"/>
          <p:cNvSpPr>
            <a:spLocks noGrp="1"/>
          </p:cNvSpPr>
          <p:nvPr>
            <p:ph idx="1"/>
          </p:nvPr>
        </p:nvSpPr>
        <p:spPr>
          <a:xfrm>
            <a:off x="457200" y="1417638"/>
            <a:ext cx="8229600" cy="4708525"/>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03238357"/>
              </p:ext>
            </p:extLst>
          </p:nvPr>
        </p:nvGraphicFramePr>
        <p:xfrm>
          <a:off x="321498" y="1596720"/>
          <a:ext cx="8551825" cy="3873400"/>
        </p:xfrm>
        <a:graphic>
          <a:graphicData uri="http://schemas.openxmlformats.org/presentationml/2006/ole">
            <mc:AlternateContent xmlns:mc="http://schemas.openxmlformats.org/markup-compatibility/2006">
              <mc:Choice xmlns:v="urn:schemas-microsoft-com:vml" Requires="v">
                <p:oleObj spid="_x0000_s2076" name="Document" r:id="rId3" imgW="5626100" imgH="1816100" progId="Word.Document.12">
                  <p:embed/>
                </p:oleObj>
              </mc:Choice>
              <mc:Fallback>
                <p:oleObj name="Document" r:id="rId3" imgW="5626100" imgH="1816100" progId="Word.Document.12">
                  <p:embed/>
                  <p:pic>
                    <p:nvPicPr>
                      <p:cNvPr id="0" name=""/>
                      <p:cNvPicPr/>
                      <p:nvPr/>
                    </p:nvPicPr>
                    <p:blipFill>
                      <a:blip r:embed="rId4"/>
                      <a:stretch>
                        <a:fillRect/>
                      </a:stretch>
                    </p:blipFill>
                    <p:spPr>
                      <a:xfrm>
                        <a:off x="321498" y="1596720"/>
                        <a:ext cx="8551825" cy="3873400"/>
                      </a:xfrm>
                      <a:prstGeom prst="rect">
                        <a:avLst/>
                      </a:prstGeom>
                    </p:spPr>
                  </p:pic>
                </p:oleObj>
              </mc:Fallback>
            </mc:AlternateContent>
          </a:graphicData>
        </a:graphic>
      </p:graphicFrame>
    </p:spTree>
    <p:extLst>
      <p:ext uri="{BB962C8B-B14F-4D97-AF65-F5344CB8AC3E}">
        <p14:creationId xmlns:p14="http://schemas.microsoft.com/office/powerpoint/2010/main" val="2601814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Has your idea of a positive learning environment changed over time? </a:t>
            </a:r>
            <a:endParaRPr lang="en-US" sz="3200" dirty="0"/>
          </a:p>
        </p:txBody>
      </p:sp>
      <p:sp>
        <p:nvSpPr>
          <p:cNvPr id="3" name="Content Placeholder 2"/>
          <p:cNvSpPr>
            <a:spLocks noGrp="1"/>
          </p:cNvSpPr>
          <p:nvPr>
            <p:ph idx="1"/>
          </p:nvPr>
        </p:nvSpPr>
        <p:spPr/>
        <p:txBody>
          <a:bodyPr/>
          <a:lstStyle/>
          <a:p>
            <a:r>
              <a:rPr lang="en-US" dirty="0"/>
              <a:t> </a:t>
            </a:r>
            <a:r>
              <a:rPr lang="en-US" dirty="0" smtClean="0"/>
              <a:t>More </a:t>
            </a:r>
            <a:r>
              <a:rPr lang="en-US" dirty="0"/>
              <a:t>student centered. </a:t>
            </a:r>
          </a:p>
          <a:p>
            <a:endParaRPr lang="en-US" dirty="0"/>
          </a:p>
          <a:p>
            <a:r>
              <a:rPr lang="en-US" dirty="0"/>
              <a:t>At the beginning I most focused on what I was doing.  Now I focus on what my students do. This includes emphasis on how to learn, active learning methods, etc. </a:t>
            </a:r>
          </a:p>
          <a:p>
            <a:endParaRPr lang="en-US" dirty="0"/>
          </a:p>
        </p:txBody>
      </p:sp>
    </p:spTree>
    <p:extLst>
      <p:ext uri="{BB962C8B-B14F-4D97-AF65-F5344CB8AC3E}">
        <p14:creationId xmlns:p14="http://schemas.microsoft.com/office/powerpoint/2010/main" val="3198668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TotalTime>
  <Words>1009</Words>
  <Application>Microsoft Macintosh PowerPoint</Application>
  <PresentationFormat>On-screen Show (4:3)</PresentationFormat>
  <Paragraphs>126</Paragraphs>
  <Slides>22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Document</vt:lpstr>
      <vt:lpstr>                 BLC Wisdom (cont.)</vt:lpstr>
      <vt:lpstr>When you began teaching – What did you think you needed to succeed?</vt:lpstr>
      <vt:lpstr>How have your ideas changed?</vt:lpstr>
      <vt:lpstr>As you began teaching what were your biggest concerns?</vt:lpstr>
      <vt:lpstr>Which concerns actually occurred and how did you deal with them? </vt:lpstr>
      <vt:lpstr>What are your top 3 goals for your students? </vt:lpstr>
      <vt:lpstr>How do you communicate your goals to your students?</vt:lpstr>
      <vt:lpstr>What kind of learning environment have you developed in your Intro Bio class? </vt:lpstr>
      <vt:lpstr>Has your idea of a positive learning environment changed over time? </vt:lpstr>
      <vt:lpstr>When you made mistakes how did you handle them as a new instructor vs now?</vt:lpstr>
      <vt:lpstr>How did/do you respond when you don’t know?</vt:lpstr>
      <vt:lpstr>How do you know if you are doing a good job? </vt:lpstr>
      <vt:lpstr>What do you think motivates students to learn? </vt:lpstr>
      <vt:lpstr>What is most rewarding about teaching? </vt:lpstr>
      <vt:lpstr>What is least rewarding about teaching? </vt:lpstr>
      <vt:lpstr>Discussion</vt:lpstr>
      <vt:lpstr>1,054+ years </vt:lpstr>
      <vt:lpstr>1,054+ years # of students influenced? </vt:lpstr>
      <vt:lpstr>1,054+ years # of students influenced? mastered? </vt:lpstr>
      <vt:lpstr>1,054+ years # of students influenced? mastered? still learning </vt:lpstr>
      <vt:lpstr>1,054 years # of students influenced? mastered? still learning thank you </vt:lpstr>
      <vt:lpstr>What types of resources would you like to have to help you in your teaching?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BLC Wisdom (cont.)</dc:title>
  <dc:creator>Office 2004 Test Drive User</dc:creator>
  <cp:lastModifiedBy>Office 2004 Test Drive User</cp:lastModifiedBy>
  <cp:revision>25</cp:revision>
  <dcterms:created xsi:type="dcterms:W3CDTF">2013-03-17T05:46:18Z</dcterms:created>
  <dcterms:modified xsi:type="dcterms:W3CDTF">2013-03-17T17:03:47Z</dcterms:modified>
</cp:coreProperties>
</file>